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0CB83-04BB-436D-A90D-0580A436EE64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5138-3144-4C0B-AEB5-694F4BEB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nskrit" TargetMode="External"/><Relationship Id="rId7" Type="http://schemas.openxmlformats.org/officeDocument/2006/relationships/hyperlink" Target="https://en.wikipedia.org/wiki/Suresvar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.wikipedia.org/wiki/Madhava-kara" TargetMode="External"/><Relationship Id="rId5" Type="http://schemas.openxmlformats.org/officeDocument/2006/relationships/hyperlink" Target="https://en.wikipedia.org/wiki/Sandhyakar_Nandi" TargetMode="External"/><Relationship Id="rId4" Type="http://schemas.openxmlformats.org/officeDocument/2006/relationships/hyperlink" Target="https://en.wikipedia.org/wiki/Jimutavahan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orld_Heritage_Site" TargetMode="External"/><Relationship Id="rId2" Type="http://schemas.openxmlformats.org/officeDocument/2006/relationships/hyperlink" Target="https://en.wikipedia.org/wiki/Somapura_Mahavihar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en.wikipedia.org/wiki/Vikramashil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shatriy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pedia.org/wiki/Solar_dynas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ashank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hruva_Dharavarsha" TargetMode="External"/><Relationship Id="rId3" Type="http://schemas.openxmlformats.org/officeDocument/2006/relationships/hyperlink" Target="https://en.wikipedia.org/wiki/Dharmapala_(emperor)" TargetMode="External"/><Relationship Id="rId7" Type="http://schemas.openxmlformats.org/officeDocument/2006/relationships/hyperlink" Target="https://en.wikipedia.org/wiki/Rashtrakut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.wikipedia.org/wiki/Vatsraja" TargetMode="External"/><Relationship Id="rId5" Type="http://schemas.openxmlformats.org/officeDocument/2006/relationships/hyperlink" Target="https://en.wikipedia.org/wiki/Gurjara-Pratihara" TargetMode="External"/><Relationship Id="rId4" Type="http://schemas.openxmlformats.org/officeDocument/2006/relationships/hyperlink" Target="https://en.wikipedia.org/wiki/Devapala_(Pala_dynasty)" TargetMode="External"/><Relationship Id="rId9" Type="http://schemas.openxmlformats.org/officeDocument/2006/relationships/hyperlink" Target="https://en.wikipedia.org/wiki/Kannauj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ndhyakar_Nand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pedia.org/wiki/Ramacharit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hayana_Buddhism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.wikipedia.org/wiki/Somapura_Mahavihara" TargetMode="External"/><Relationship Id="rId5" Type="http://schemas.openxmlformats.org/officeDocument/2006/relationships/hyperlink" Target="https://en.wikipedia.org/wiki/Vikramashila" TargetMode="External"/><Relationship Id="rId4" Type="http://schemas.openxmlformats.org/officeDocument/2006/relationships/hyperlink" Target="https://en.wikipedia.org/wiki/Haribhadra_(Buddhist_philosopher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ikramashil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pedia.org/wiki/Naland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en.wikipedia.org/wiki/Atisha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.wikipedia.org/wiki/Tilopa" TargetMode="External"/><Relationship Id="rId5" Type="http://schemas.openxmlformats.org/officeDocument/2006/relationships/hyperlink" Target="https://en.wikipedia.org/wiki/Saraha" TargetMode="External"/><Relationship Id="rId4" Type="http://schemas.openxmlformats.org/officeDocument/2006/relationships/hyperlink" Target="https://en.wikipedia.org/wiki/Santaraksita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33"/>
                </a:solidFill>
              </a:rPr>
              <a:t>SEM-II</a:t>
            </a:r>
          </a:p>
          <a:p>
            <a:r>
              <a:rPr lang="en-US" dirty="0" smtClean="0">
                <a:solidFill>
                  <a:srgbClr val="660033"/>
                </a:solidFill>
              </a:rPr>
              <a:t>CC-III</a:t>
            </a:r>
          </a:p>
          <a:p>
            <a:r>
              <a:rPr lang="en-US" dirty="0" smtClean="0">
                <a:solidFill>
                  <a:srgbClr val="660033"/>
                </a:solidFill>
              </a:rPr>
              <a:t>TAPASI MAITRA</a:t>
            </a:r>
            <a:endParaRPr lang="en-US" dirty="0">
              <a:solidFill>
                <a:srgbClr val="660033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Pala </a:t>
            </a:r>
            <a:r>
              <a:rPr lang="en-US" dirty="0" smtClean="0">
                <a:solidFill>
                  <a:srgbClr val="C00000"/>
                </a:solidFill>
              </a:rPr>
              <a:t>Empire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Literature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340px-Rajshahi_College_Library_Inside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1985169"/>
            <a:ext cx="4876799" cy="38822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The </a:t>
            </a:r>
            <a:r>
              <a:rPr lang="en-US" sz="1800" dirty="0" err="1" smtClean="0">
                <a:solidFill>
                  <a:srgbClr val="C00000"/>
                </a:solidFill>
              </a:rPr>
              <a:t>Palas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patronised</a:t>
            </a:r>
            <a:r>
              <a:rPr lang="en-US" sz="1800" dirty="0" smtClean="0">
                <a:solidFill>
                  <a:srgbClr val="C00000"/>
                </a:solidFill>
              </a:rPr>
              <a:t> several </a:t>
            </a:r>
            <a:r>
              <a:rPr lang="en-US" sz="1800" dirty="0" smtClean="0">
                <a:solidFill>
                  <a:srgbClr val="C00000"/>
                </a:solidFill>
                <a:hlinkClick r:id="rId3" tooltip="Sanskrit"/>
              </a:rPr>
              <a:t>Sanskrit</a:t>
            </a:r>
            <a:r>
              <a:rPr lang="en-US" sz="1800" dirty="0" smtClean="0">
                <a:solidFill>
                  <a:srgbClr val="C00000"/>
                </a:solidFill>
              </a:rPr>
              <a:t> scholars,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 </a:t>
            </a:r>
            <a:r>
              <a:rPr lang="en-US" sz="1800" dirty="0" err="1" smtClean="0">
                <a:solidFill>
                  <a:srgbClr val="C00000"/>
                </a:solidFill>
                <a:hlinkClick r:id="rId4" tooltip="Jimutavahana"/>
              </a:rPr>
              <a:t>Jimutavahana</a:t>
            </a:r>
            <a:r>
              <a:rPr lang="en-US" sz="1800" dirty="0" smtClean="0">
                <a:solidFill>
                  <a:srgbClr val="C00000"/>
                </a:solidFill>
              </a:rPr>
              <a:t>, </a:t>
            </a:r>
            <a:r>
              <a:rPr lang="en-US" sz="1800" dirty="0" err="1" smtClean="0">
                <a:solidFill>
                  <a:srgbClr val="C00000"/>
                </a:solidFill>
                <a:hlinkClick r:id="rId5" tooltip="Sandhyakar Nandi"/>
              </a:rPr>
              <a:t>Sandhyakar</a:t>
            </a:r>
            <a:r>
              <a:rPr lang="en-US" sz="1800" dirty="0" smtClean="0">
                <a:solidFill>
                  <a:srgbClr val="C00000"/>
                </a:solidFill>
                <a:hlinkClick r:id="rId5" tooltip="Sandhyakar Nandi"/>
              </a:rPr>
              <a:t> Nandi</a:t>
            </a:r>
            <a:r>
              <a:rPr lang="en-US" sz="1800" dirty="0" smtClean="0">
                <a:solidFill>
                  <a:srgbClr val="C00000"/>
                </a:solidFill>
              </a:rPr>
              <a:t>, </a:t>
            </a:r>
            <a:r>
              <a:rPr lang="en-US" sz="1800" dirty="0" err="1" smtClean="0">
                <a:solidFill>
                  <a:srgbClr val="C00000"/>
                </a:solidFill>
                <a:hlinkClick r:id="rId6" tooltip="Madhava-kara"/>
              </a:rPr>
              <a:t>Madhava-kara</a:t>
            </a:r>
            <a:r>
              <a:rPr lang="en-US" sz="1800" dirty="0" smtClean="0">
                <a:solidFill>
                  <a:srgbClr val="C00000"/>
                </a:solidFill>
              </a:rPr>
              <a:t>, </a:t>
            </a:r>
            <a:r>
              <a:rPr lang="en-US" sz="1800" dirty="0" err="1" smtClean="0">
                <a:solidFill>
                  <a:srgbClr val="C00000"/>
                </a:solidFill>
                <a:hlinkClick r:id="rId7" tooltip="Suresvara"/>
              </a:rPr>
              <a:t>Suresvara</a:t>
            </a:r>
            <a:r>
              <a:rPr lang="en-US" sz="1800" dirty="0" smtClean="0">
                <a:solidFill>
                  <a:srgbClr val="C00000"/>
                </a:solidFill>
              </a:rPr>
              <a:t> and </a:t>
            </a:r>
            <a:r>
              <a:rPr lang="en-US" sz="1800" dirty="0" err="1" smtClean="0">
                <a:solidFill>
                  <a:srgbClr val="C00000"/>
                </a:solidFill>
              </a:rPr>
              <a:t>Chakrapani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Datta</a:t>
            </a:r>
            <a:r>
              <a:rPr lang="en-US" sz="1800" dirty="0" smtClean="0">
                <a:solidFill>
                  <a:srgbClr val="C00000"/>
                </a:solidFill>
              </a:rPr>
              <a:t> are some of the other notable scholars from the Pala period.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762000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Charyapada</a:t>
            </a:r>
            <a:endParaRPr 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2932113" cy="11620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Art and architecture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800px-Carved_Con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71600"/>
            <a:ext cx="2207873" cy="39179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00px-Khasarpana_Lokesv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71600"/>
            <a:ext cx="2590800" cy="4191000"/>
          </a:xfrm>
          <a:prstGeom prst="rect">
            <a:avLst/>
          </a:prstGeom>
        </p:spPr>
      </p:pic>
      <p:pic>
        <p:nvPicPr>
          <p:cNvPr id="7" name="Picture 6" descr="320px-Lalita_stat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2514600" cy="38862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 tooltip="Somapura Mahavihara"/>
              </a:rPr>
              <a:t>Somapura</a:t>
            </a:r>
            <a:r>
              <a:rPr lang="en-US" dirty="0" smtClean="0">
                <a:hlinkClick r:id="rId2" tooltip="Somapura Mahavihara"/>
              </a:rPr>
              <a:t> </a:t>
            </a:r>
            <a:r>
              <a:rPr lang="en-US" dirty="0" err="1" smtClean="0">
                <a:hlinkClick r:id="rId2" tooltip="Somapura Mahavihara"/>
              </a:rPr>
              <a:t>Mahavihara</a:t>
            </a:r>
            <a:r>
              <a:rPr lang="en-US" dirty="0" smtClean="0"/>
              <a:t>, a </a:t>
            </a:r>
            <a:r>
              <a:rPr lang="en-US" dirty="0" smtClean="0">
                <a:hlinkClick r:id="rId3" tooltip="World Heritage Site"/>
              </a:rPr>
              <a:t>World Heritage Site</a:t>
            </a:r>
            <a:r>
              <a:rPr lang="en-US" dirty="0" smtClean="0"/>
              <a:t>, was built by </a:t>
            </a:r>
            <a:r>
              <a:rPr lang="en-US" dirty="0" err="1" smtClean="0"/>
              <a:t>Dharmapala</a:t>
            </a:r>
            <a:endParaRPr lang="en-US" dirty="0"/>
          </a:p>
        </p:txBody>
      </p:sp>
      <p:pic>
        <p:nvPicPr>
          <p:cNvPr id="4" name="Picture 3" descr="Naogaon_Paharpur_11Oct12_IMG_36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371600"/>
            <a:ext cx="7162800" cy="51054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shrine decor at </a:t>
            </a:r>
            <a:r>
              <a:rPr lang="en-US" dirty="0" err="1" smtClean="0"/>
              <a:t>Somapura</a:t>
            </a:r>
            <a:endParaRPr lang="en-US" dirty="0"/>
          </a:p>
        </p:txBody>
      </p:sp>
      <p:pic>
        <p:nvPicPr>
          <p:cNvPr id="4" name="Content Placeholder 3" descr="800px-Central_Sherine_deccor-Paharp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7696199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Ruins of </a:t>
            </a:r>
            <a:r>
              <a:rPr lang="en-US" dirty="0" err="1" smtClean="0">
                <a:hlinkClick r:id="rId2" tooltip="Vikramashila"/>
              </a:rPr>
              <a:t>Vikramashila</a:t>
            </a:r>
            <a:endParaRPr lang="en-US" dirty="0"/>
          </a:p>
        </p:txBody>
      </p:sp>
      <p:pic>
        <p:nvPicPr>
          <p:cNvPr id="4" name="Content Placeholder 3" descr="800px-Vikramshila_2012-08-10-17.48.3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1" y="1600200"/>
            <a:ext cx="7010400" cy="4876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660033"/>
                </a:solidFill>
              </a:rPr>
              <a:t>                 THANKS</a:t>
            </a:r>
            <a:endParaRPr lang="en-US" sz="5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Pala </a:t>
            </a:r>
            <a:r>
              <a:rPr lang="en-US" dirty="0" smtClean="0">
                <a:solidFill>
                  <a:srgbClr val="C00000"/>
                </a:solidFill>
              </a:rPr>
              <a:t>Empire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8th century–12th century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1024px-Asia_800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254" y="1143000"/>
            <a:ext cx="7815491" cy="55626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pala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1" y="609600"/>
            <a:ext cx="45720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According to the </a:t>
            </a:r>
            <a:r>
              <a:rPr lang="en-US" sz="2000" dirty="0" err="1" smtClean="0">
                <a:solidFill>
                  <a:srgbClr val="FF0000"/>
                </a:solidFill>
              </a:rPr>
              <a:t>Khalimpur</a:t>
            </a:r>
            <a:r>
              <a:rPr lang="en-US" sz="2000" dirty="0" smtClean="0">
                <a:solidFill>
                  <a:srgbClr val="FF0000"/>
                </a:solidFill>
              </a:rPr>
              <a:t> copper plate inscription, the first Pala king </a:t>
            </a:r>
            <a:r>
              <a:rPr lang="en-US" sz="2000" dirty="0" err="1" smtClean="0">
                <a:solidFill>
                  <a:srgbClr val="FF0000"/>
                </a:solidFill>
              </a:rPr>
              <a:t>Gopala</a:t>
            </a:r>
            <a:r>
              <a:rPr lang="en-US" sz="2000" dirty="0" smtClean="0">
                <a:solidFill>
                  <a:srgbClr val="FF0000"/>
                </a:solidFill>
              </a:rPr>
              <a:t> was the son of a warrior named </a:t>
            </a:r>
            <a:r>
              <a:rPr lang="en-US" sz="2000" dirty="0" err="1" smtClean="0">
                <a:solidFill>
                  <a:srgbClr val="FF0000"/>
                </a:solidFill>
              </a:rPr>
              <a:t>Vapyata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Gopala</a:t>
            </a:r>
            <a:r>
              <a:rPr lang="en-US" sz="2000" dirty="0" smtClean="0">
                <a:solidFill>
                  <a:srgbClr val="FF0000"/>
                </a:solidFill>
              </a:rPr>
              <a:t> was  </a:t>
            </a:r>
            <a:r>
              <a:rPr lang="en-US" sz="2000" dirty="0" err="1" smtClean="0">
                <a:solidFill>
                  <a:srgbClr val="FF0000"/>
                </a:solidFill>
                <a:hlinkClick r:id="rId3" tooltip="Kshatriya"/>
              </a:rPr>
              <a:t>Kshatriya</a:t>
            </a:r>
            <a:r>
              <a:rPr lang="en-US" sz="2000" dirty="0" smtClean="0">
                <a:solidFill>
                  <a:srgbClr val="FF0000"/>
                </a:solidFill>
              </a:rPr>
              <a:t> belonging to the legendary </a:t>
            </a:r>
            <a:r>
              <a:rPr lang="en-US" sz="2000" dirty="0" smtClean="0">
                <a:solidFill>
                  <a:srgbClr val="FF0000"/>
                </a:solidFill>
                <a:hlinkClick r:id="rId4" tooltip="Solar dynasty"/>
              </a:rPr>
              <a:t>Solar dynasty</a:t>
            </a:r>
            <a:r>
              <a:rPr lang="en-US" sz="2000" dirty="0" smtClean="0">
                <a:solidFill>
                  <a:srgbClr val="FF0000"/>
                </a:solidFill>
              </a:rPr>
              <a:t>. 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 </a:t>
            </a:r>
            <a:r>
              <a:rPr lang="en-US" sz="2000" i="1" dirty="0" err="1" smtClean="0">
                <a:solidFill>
                  <a:srgbClr val="FF0000"/>
                </a:solidFill>
              </a:rPr>
              <a:t>Ballala-Carita</a:t>
            </a:r>
            <a:r>
              <a:rPr lang="en-US" sz="2000" dirty="0" smtClean="0">
                <a:solidFill>
                  <a:srgbClr val="FF0000"/>
                </a:solidFill>
              </a:rPr>
              <a:t> states that the </a:t>
            </a:r>
            <a:r>
              <a:rPr lang="en-US" sz="2000" dirty="0" err="1" smtClean="0">
                <a:solidFill>
                  <a:srgbClr val="FF0000"/>
                </a:solidFill>
              </a:rPr>
              <a:t>Palas</a:t>
            </a:r>
            <a:r>
              <a:rPr lang="en-US" sz="2000" dirty="0" smtClean="0">
                <a:solidFill>
                  <a:srgbClr val="FF0000"/>
                </a:solidFill>
              </a:rPr>
              <a:t> were </a:t>
            </a:r>
            <a:r>
              <a:rPr lang="en-US" sz="2000" dirty="0" err="1" smtClean="0">
                <a:solidFill>
                  <a:srgbClr val="FF0000"/>
                </a:solidFill>
              </a:rPr>
              <a:t>Kshatriyas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Establishment</a:t>
            </a:r>
            <a:br>
              <a:rPr lang="en-US" sz="2800" dirty="0" smtClean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Sculpture-during-King-Gopala-I-Around-750-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587821"/>
            <a:ext cx="5111750" cy="52235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47800"/>
            <a:ext cx="3008313" cy="46910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After the fall of </a:t>
            </a:r>
            <a:r>
              <a:rPr lang="en-US" sz="1800" dirty="0" err="1" smtClean="0">
                <a:solidFill>
                  <a:srgbClr val="0070C0"/>
                </a:solidFill>
                <a:hlinkClick r:id="rId3" tooltip="Shashanka"/>
              </a:rPr>
              <a:t>Shashanka</a:t>
            </a:r>
            <a:r>
              <a:rPr lang="en-US" sz="1800" dirty="0" err="1" smtClean="0">
                <a:solidFill>
                  <a:srgbClr val="0070C0"/>
                </a:solidFill>
              </a:rPr>
              <a:t>'s</a:t>
            </a:r>
            <a:r>
              <a:rPr lang="en-US" sz="1800" dirty="0" smtClean="0">
                <a:solidFill>
                  <a:srgbClr val="0070C0"/>
                </a:solidFill>
              </a:rPr>
              <a:t> kingdom, the Bengal region was in a state of anarchy.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The contemporary writings describe this situation as </a:t>
            </a:r>
            <a:r>
              <a:rPr lang="en-US" sz="1800" i="1" dirty="0" err="1" smtClean="0">
                <a:solidFill>
                  <a:srgbClr val="0070C0"/>
                </a:solidFill>
              </a:rPr>
              <a:t>matsya</a:t>
            </a:r>
            <a:r>
              <a:rPr lang="en-US" sz="1800" i="1" dirty="0" smtClean="0">
                <a:solidFill>
                  <a:srgbClr val="0070C0"/>
                </a:solidFill>
              </a:rPr>
              <a:t> </a:t>
            </a:r>
            <a:r>
              <a:rPr lang="en-US" sz="1800" i="1" dirty="0" err="1" smtClean="0">
                <a:solidFill>
                  <a:srgbClr val="0070C0"/>
                </a:solidFill>
              </a:rPr>
              <a:t>nyaya</a:t>
            </a:r>
            <a:r>
              <a:rPr lang="en-US" sz="18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en-US" sz="1800" dirty="0" err="1" smtClean="0">
                <a:solidFill>
                  <a:srgbClr val="0070C0"/>
                </a:solidFill>
              </a:rPr>
              <a:t>Gopala</a:t>
            </a:r>
            <a:r>
              <a:rPr lang="en-US" sz="1800" dirty="0" smtClean="0">
                <a:solidFill>
                  <a:srgbClr val="0070C0"/>
                </a:solidFill>
              </a:rPr>
              <a:t> ascended the throne as the first Pala king during these times.</a:t>
            </a:r>
          </a:p>
          <a:p>
            <a:r>
              <a:rPr lang="en-US" sz="1800" dirty="0" err="1" smtClean="0">
                <a:solidFill>
                  <a:srgbClr val="0070C0"/>
                </a:solidFill>
              </a:rPr>
              <a:t>Gopala's</a:t>
            </a:r>
            <a:r>
              <a:rPr lang="en-US" sz="1800" dirty="0" smtClean="0">
                <a:solidFill>
                  <a:srgbClr val="0070C0"/>
                </a:solidFill>
              </a:rPr>
              <a:t> ascension was a significant political event as the several independent chiefs </a:t>
            </a:r>
            <a:r>
              <a:rPr lang="en-US" sz="1800" dirty="0" err="1" smtClean="0">
                <a:solidFill>
                  <a:srgbClr val="0070C0"/>
                </a:solidFill>
              </a:rPr>
              <a:t>recognised</a:t>
            </a:r>
            <a:r>
              <a:rPr lang="en-US" sz="1800" dirty="0" smtClean="0">
                <a:solidFill>
                  <a:srgbClr val="0070C0"/>
                </a:solidFill>
              </a:rPr>
              <a:t> his political authority without any struggle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660033"/>
                </a:solidFill>
              </a:rPr>
              <a:t>Expansion under </a:t>
            </a:r>
            <a:r>
              <a:rPr lang="en-US" sz="2400" dirty="0" err="1" smtClean="0">
                <a:solidFill>
                  <a:srgbClr val="660033"/>
                </a:solidFill>
              </a:rPr>
              <a:t>Dharmapala</a:t>
            </a:r>
            <a:r>
              <a:rPr lang="en-US" sz="2400" dirty="0" smtClean="0">
                <a:solidFill>
                  <a:srgbClr val="660033"/>
                </a:solidFill>
              </a:rPr>
              <a:t> and </a:t>
            </a:r>
            <a:r>
              <a:rPr lang="en-US" sz="2400" dirty="0" err="1" smtClean="0">
                <a:solidFill>
                  <a:srgbClr val="660033"/>
                </a:solidFill>
              </a:rPr>
              <a:t>Devapala</a:t>
            </a:r>
            <a:r>
              <a:rPr lang="en-US" sz="2400" dirty="0" smtClean="0">
                <a:solidFill>
                  <a:srgbClr val="660033"/>
                </a:solidFill>
              </a:rPr>
              <a:t/>
            </a:r>
            <a:br>
              <a:rPr lang="en-US" sz="2400" dirty="0" smtClean="0">
                <a:solidFill>
                  <a:srgbClr val="660033"/>
                </a:solidFill>
              </a:rPr>
            </a:br>
            <a:endParaRPr lang="en-US" sz="2400" dirty="0">
              <a:solidFill>
                <a:srgbClr val="660033"/>
              </a:solidFill>
            </a:endParaRPr>
          </a:p>
        </p:txBody>
      </p:sp>
      <p:pic>
        <p:nvPicPr>
          <p:cNvPr id="5" name="Content Placeholder 4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838200"/>
            <a:ext cx="4800600" cy="4724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>
                <a:solidFill>
                  <a:srgbClr val="C00000"/>
                </a:solidFill>
              </a:rPr>
              <a:t>Gopala's</a:t>
            </a:r>
            <a:r>
              <a:rPr lang="en-US" sz="1800" dirty="0" smtClean="0">
                <a:solidFill>
                  <a:srgbClr val="C00000"/>
                </a:solidFill>
              </a:rPr>
              <a:t> empire was greatly expanded by his son </a:t>
            </a:r>
            <a:r>
              <a:rPr lang="en-US" sz="1800" dirty="0" err="1" smtClean="0">
                <a:solidFill>
                  <a:srgbClr val="C00000"/>
                </a:solidFill>
                <a:hlinkClick r:id="rId3" tooltip="Dharmapala (emperor)"/>
              </a:rPr>
              <a:t>Dharmapala</a:t>
            </a:r>
            <a:r>
              <a:rPr lang="en-US" sz="1800" dirty="0" smtClean="0">
                <a:solidFill>
                  <a:srgbClr val="C00000"/>
                </a:solidFill>
              </a:rPr>
              <a:t> and his grandson </a:t>
            </a:r>
            <a:r>
              <a:rPr lang="en-US" sz="1800" dirty="0" err="1" smtClean="0">
                <a:solidFill>
                  <a:srgbClr val="C00000"/>
                </a:solidFill>
                <a:hlinkClick r:id="rId4" tooltip="Devapala (Pala dynasty)"/>
              </a:rPr>
              <a:t>Devapala</a:t>
            </a:r>
            <a:r>
              <a:rPr lang="en-US" sz="1800" dirty="0" smtClean="0">
                <a:solidFill>
                  <a:srgbClr val="C00000"/>
                </a:solidFill>
              </a:rPr>
              <a:t>. </a:t>
            </a:r>
            <a:r>
              <a:rPr lang="en-US" sz="1800" dirty="0" err="1" smtClean="0">
                <a:solidFill>
                  <a:srgbClr val="C00000"/>
                </a:solidFill>
              </a:rPr>
              <a:t>Dharmapala</a:t>
            </a:r>
            <a:r>
              <a:rPr lang="en-US" sz="1800" dirty="0" smtClean="0">
                <a:solidFill>
                  <a:srgbClr val="C00000"/>
                </a:solidFill>
              </a:rPr>
              <a:t> was initially defeated by the </a:t>
            </a:r>
            <a:r>
              <a:rPr lang="en-US" sz="1800" dirty="0" err="1" smtClean="0">
                <a:solidFill>
                  <a:srgbClr val="C00000"/>
                </a:solidFill>
                <a:hlinkClick r:id="rId5" tooltip="Gurjara-Pratihara"/>
              </a:rPr>
              <a:t>Pratihara</a:t>
            </a:r>
            <a:r>
              <a:rPr lang="en-US" sz="1800" dirty="0" smtClean="0">
                <a:solidFill>
                  <a:srgbClr val="C00000"/>
                </a:solidFill>
              </a:rPr>
              <a:t> ruler </a:t>
            </a:r>
            <a:r>
              <a:rPr lang="en-US" sz="1800" dirty="0" err="1" smtClean="0">
                <a:solidFill>
                  <a:srgbClr val="C00000"/>
                </a:solidFill>
                <a:hlinkClick r:id="rId6" tooltip="Vatsraja"/>
              </a:rPr>
              <a:t>Vatsaraja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Later, the </a:t>
            </a:r>
            <a:r>
              <a:rPr lang="en-US" sz="1800" dirty="0" err="1" smtClean="0">
                <a:solidFill>
                  <a:srgbClr val="C00000"/>
                </a:solidFill>
                <a:hlinkClick r:id="rId7" tooltip="Rashtrakuta"/>
              </a:rPr>
              <a:t>Rashtrakuta</a:t>
            </a:r>
            <a:r>
              <a:rPr lang="en-US" sz="1800" dirty="0" smtClean="0">
                <a:solidFill>
                  <a:srgbClr val="C00000"/>
                </a:solidFill>
              </a:rPr>
              <a:t> king </a:t>
            </a:r>
            <a:r>
              <a:rPr lang="en-US" sz="1800" dirty="0" err="1" smtClean="0">
                <a:solidFill>
                  <a:srgbClr val="C00000"/>
                </a:solidFill>
                <a:hlinkClick r:id="rId8" tooltip="Dhruva Dharavarsha"/>
              </a:rPr>
              <a:t>Dhruva</a:t>
            </a:r>
            <a:r>
              <a:rPr lang="en-US" sz="1800" dirty="0" smtClean="0">
                <a:solidFill>
                  <a:srgbClr val="C00000"/>
                </a:solidFill>
              </a:rPr>
              <a:t> defeated both </a:t>
            </a:r>
            <a:r>
              <a:rPr lang="en-US" sz="1800" dirty="0" err="1" smtClean="0">
                <a:solidFill>
                  <a:srgbClr val="C00000"/>
                </a:solidFill>
              </a:rPr>
              <a:t>Dharmapala</a:t>
            </a:r>
            <a:r>
              <a:rPr lang="en-US" sz="1800" dirty="0" smtClean="0">
                <a:solidFill>
                  <a:srgbClr val="C00000"/>
                </a:solidFill>
              </a:rPr>
              <a:t> and </a:t>
            </a:r>
            <a:r>
              <a:rPr lang="en-US" sz="1800" dirty="0" err="1" smtClean="0">
                <a:solidFill>
                  <a:srgbClr val="C00000"/>
                </a:solidFill>
              </a:rPr>
              <a:t>Vatsaraja</a:t>
            </a:r>
            <a:r>
              <a:rPr lang="en-US" sz="1800" dirty="0" smtClean="0">
                <a:solidFill>
                  <a:srgbClr val="C00000"/>
                </a:solidFill>
              </a:rPr>
              <a:t>. After </a:t>
            </a:r>
            <a:r>
              <a:rPr lang="en-US" sz="1800" dirty="0" err="1" smtClean="0">
                <a:solidFill>
                  <a:srgbClr val="C00000"/>
                </a:solidFill>
              </a:rPr>
              <a:t>Dhruva</a:t>
            </a:r>
            <a:r>
              <a:rPr lang="en-US" sz="1800" dirty="0" smtClean="0">
                <a:solidFill>
                  <a:srgbClr val="C00000"/>
                </a:solidFill>
              </a:rPr>
              <a:t> left for the Deccan region, </a:t>
            </a:r>
            <a:r>
              <a:rPr lang="en-US" sz="1800" dirty="0" err="1" smtClean="0">
                <a:solidFill>
                  <a:srgbClr val="C00000"/>
                </a:solidFill>
              </a:rPr>
              <a:t>Dharmapala</a:t>
            </a:r>
            <a:r>
              <a:rPr lang="en-US" sz="1800" dirty="0" smtClean="0">
                <a:solidFill>
                  <a:srgbClr val="C00000"/>
                </a:solidFill>
              </a:rPr>
              <a:t> built a mighty empire in the northern India. 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He defeated </a:t>
            </a:r>
            <a:r>
              <a:rPr lang="en-US" sz="1800" dirty="0" err="1" smtClean="0">
                <a:solidFill>
                  <a:srgbClr val="C00000"/>
                </a:solidFill>
              </a:rPr>
              <a:t>Indrayudha</a:t>
            </a:r>
            <a:r>
              <a:rPr lang="en-US" sz="1800" dirty="0" smtClean="0">
                <a:solidFill>
                  <a:srgbClr val="C00000"/>
                </a:solidFill>
              </a:rPr>
              <a:t> of </a:t>
            </a:r>
            <a:r>
              <a:rPr lang="en-US" sz="1800" dirty="0" err="1" smtClean="0">
                <a:solidFill>
                  <a:srgbClr val="C00000"/>
                </a:solidFill>
                <a:hlinkClick r:id="rId9" tooltip="Kannauj"/>
              </a:rPr>
              <a:t>Kannauj</a:t>
            </a:r>
            <a:r>
              <a:rPr lang="en-US" sz="1800" dirty="0" smtClean="0">
                <a:solidFill>
                  <a:srgbClr val="C00000"/>
                </a:solidFill>
              </a:rPr>
              <a:t>, and installed his own nominee </a:t>
            </a:r>
            <a:r>
              <a:rPr lang="en-US" sz="1800" dirty="0" err="1" smtClean="0">
                <a:solidFill>
                  <a:srgbClr val="C00000"/>
                </a:solidFill>
              </a:rPr>
              <a:t>Chakrayudha</a:t>
            </a:r>
            <a:r>
              <a:rPr lang="en-US" sz="1800" dirty="0" smtClean="0">
                <a:solidFill>
                  <a:srgbClr val="C00000"/>
                </a:solidFill>
              </a:rPr>
              <a:t> on the throne of </a:t>
            </a:r>
            <a:r>
              <a:rPr lang="en-US" sz="1800" dirty="0" err="1" smtClean="0">
                <a:solidFill>
                  <a:srgbClr val="C00000"/>
                </a:solidFill>
              </a:rPr>
              <a:t>Kannauj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Revival under </a:t>
            </a:r>
            <a:r>
              <a:rPr lang="en-US" dirty="0" err="1" smtClean="0"/>
              <a:t>Mahipala</a:t>
            </a:r>
            <a:r>
              <a:rPr lang="en-US" dirty="0" smtClean="0"/>
              <a:t> I</a:t>
            </a:r>
            <a:br>
              <a:rPr lang="en-US" dirty="0" smtClean="0"/>
            </a:br>
            <a:r>
              <a:rPr lang="en-US" dirty="0" smtClean="0"/>
              <a:t>Second period of decline</a:t>
            </a:r>
            <a:br>
              <a:rPr lang="en-US" dirty="0" smtClean="0"/>
            </a:br>
            <a:r>
              <a:rPr lang="en-US" dirty="0" smtClean="0"/>
              <a:t>Revival under </a:t>
            </a:r>
            <a:r>
              <a:rPr lang="en-US" dirty="0" err="1" smtClean="0"/>
              <a:t>Ramapala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1024px-thumbn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533400"/>
            <a:ext cx="5486400" cy="4191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</a:rPr>
              <a:t>His reign is well-documented by </a:t>
            </a:r>
            <a:r>
              <a:rPr lang="en-US" sz="1800" dirty="0" err="1" smtClean="0">
                <a:solidFill>
                  <a:srgbClr val="C00000"/>
                </a:solidFill>
                <a:hlinkClick r:id="rId3" tooltip="Sandhyakar Nandi"/>
              </a:rPr>
              <a:t>Sandhyakar</a:t>
            </a:r>
            <a:r>
              <a:rPr lang="en-US" sz="1800" dirty="0" smtClean="0">
                <a:solidFill>
                  <a:srgbClr val="C00000"/>
                </a:solidFill>
                <a:hlinkClick r:id="rId3" tooltip="Sandhyakar Nandi"/>
              </a:rPr>
              <a:t> Nandi</a:t>
            </a:r>
            <a:r>
              <a:rPr lang="en-US" sz="1800" dirty="0" smtClean="0">
                <a:solidFill>
                  <a:srgbClr val="C00000"/>
                </a:solidFill>
              </a:rPr>
              <a:t> in </a:t>
            </a:r>
            <a:r>
              <a:rPr lang="en-US" sz="1800" i="1" dirty="0" err="1" smtClean="0">
                <a:solidFill>
                  <a:srgbClr val="C00000"/>
                </a:solidFill>
                <a:hlinkClick r:id="rId4" tooltip="Ramacharitam"/>
              </a:rPr>
              <a:t>Ramacharitam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C00000"/>
                </a:solidFill>
              </a:rPr>
              <a:t>Culture</a:t>
            </a:r>
            <a:br>
              <a:rPr lang="en-US" sz="2400" b="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Religion</a:t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220px-Vikramshila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228600"/>
            <a:ext cx="3276600" cy="3200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The </a:t>
            </a:r>
            <a:r>
              <a:rPr lang="en-US" sz="2400" dirty="0" err="1" smtClean="0">
                <a:solidFill>
                  <a:srgbClr val="00B050"/>
                </a:solidFill>
              </a:rPr>
              <a:t>Palas</a:t>
            </a:r>
            <a:r>
              <a:rPr lang="en-US" sz="2400" dirty="0" smtClean="0">
                <a:solidFill>
                  <a:srgbClr val="00B050"/>
                </a:solidFill>
              </a:rPr>
              <a:t> were patrons of </a:t>
            </a:r>
            <a:r>
              <a:rPr lang="en-US" sz="2400" dirty="0" smtClean="0">
                <a:solidFill>
                  <a:srgbClr val="00B050"/>
                </a:solidFill>
                <a:hlinkClick r:id="rId3" tooltip="Mahayana Buddhism"/>
              </a:rPr>
              <a:t>Mahayana Buddhism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 </a:t>
            </a:r>
            <a:r>
              <a:rPr lang="en-US" sz="2400" dirty="0" err="1" smtClean="0">
                <a:solidFill>
                  <a:srgbClr val="00B050"/>
                </a:solidFill>
              </a:rPr>
              <a:t>Dharmapala</a:t>
            </a:r>
            <a:r>
              <a:rPr lang="en-US" sz="2400" dirty="0" smtClean="0">
                <a:solidFill>
                  <a:srgbClr val="00B050"/>
                </a:solidFill>
              </a:rPr>
              <a:t> made the Buddhist philosopher </a:t>
            </a:r>
            <a:r>
              <a:rPr lang="en-US" sz="2400" dirty="0" err="1" smtClean="0">
                <a:solidFill>
                  <a:srgbClr val="00B050"/>
                </a:solidFill>
                <a:hlinkClick r:id="rId4" tooltip="Haribhadra (Buddhist philosopher)"/>
              </a:rPr>
              <a:t>Haribhadra</a:t>
            </a:r>
            <a:r>
              <a:rPr lang="en-US" sz="2400" dirty="0" smtClean="0">
                <a:solidFill>
                  <a:srgbClr val="00B050"/>
                </a:solidFill>
              </a:rPr>
              <a:t> his spiritual preceptor.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He established the </a:t>
            </a:r>
            <a:r>
              <a:rPr lang="en-US" sz="2400" dirty="0" err="1" smtClean="0">
                <a:solidFill>
                  <a:srgbClr val="00B050"/>
                </a:solidFill>
                <a:hlinkClick r:id="rId5" tooltip="Vikramashila"/>
              </a:rPr>
              <a:t>Vikramashila</a:t>
            </a:r>
            <a:r>
              <a:rPr lang="en-US" sz="2400" dirty="0" smtClean="0">
                <a:solidFill>
                  <a:srgbClr val="00B050"/>
                </a:solidFill>
              </a:rPr>
              <a:t> monastery and the </a:t>
            </a:r>
            <a:r>
              <a:rPr lang="en-US" sz="2400" dirty="0" err="1" smtClean="0">
                <a:solidFill>
                  <a:srgbClr val="00B050"/>
                </a:solidFill>
                <a:hlinkClick r:id="rId6" tooltip="Somapura Mahavihara"/>
              </a:rPr>
              <a:t>Somapura</a:t>
            </a:r>
            <a:r>
              <a:rPr lang="en-US" sz="2400" dirty="0" smtClean="0">
                <a:solidFill>
                  <a:srgbClr val="00B050"/>
                </a:solidFill>
                <a:hlinkClick r:id="rId6" tooltip="Somapura Mahavihara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hlinkClick r:id="rId6" tooltip="Somapura Mahavihara"/>
              </a:rPr>
              <a:t>Mahavihara</a:t>
            </a:r>
            <a:r>
              <a:rPr lang="en-US" dirty="0" smtClean="0">
                <a:solidFill>
                  <a:srgbClr val="00B050"/>
                </a:solidFill>
              </a:rPr>
              <a:t>. 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 descr="Somapura_Mahavihara_(পাহাড়পুর_বৌদ্ধ_বিহার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3657600"/>
            <a:ext cx="3276600" cy="2971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1800" y="5562600"/>
          <a:ext cx="2381250" cy="1005840"/>
        </p:xfrm>
        <a:graphic>
          <a:graphicData uri="http://schemas.openxmlformats.org/drawingml/2006/table">
            <a:tbl>
              <a:tblPr/>
              <a:tblGrid>
                <a:gridCol w="2381250"/>
              </a:tblGrid>
              <a:tr h="400050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/>
                        <a:t>Paharpur</a:t>
                      </a:r>
                      <a:r>
                        <a:rPr lang="en-US" b="1" dirty="0"/>
                        <a:t> Buddhist Bihar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 </a:t>
                      </a:r>
                      <a:r>
                        <a:rPr lang="as-IN" dirty="0"/>
                        <a:t>পাহাড়পুর বৌদ্ধ বিহার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20px-Nalanda_University_India_ru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1295400"/>
            <a:ext cx="5111750" cy="5105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B050"/>
                </a:solidFill>
              </a:rPr>
              <a:t>The </a:t>
            </a:r>
            <a:r>
              <a:rPr lang="en-US" sz="2000" dirty="0" err="1" smtClean="0">
                <a:solidFill>
                  <a:srgbClr val="00B050"/>
                </a:solidFill>
              </a:rPr>
              <a:t>Palas</a:t>
            </a:r>
            <a:r>
              <a:rPr lang="en-US" sz="2000" dirty="0" smtClean="0">
                <a:solidFill>
                  <a:srgbClr val="00B050"/>
                </a:solidFill>
              </a:rPr>
              <a:t> developed the Buddhist </a:t>
            </a:r>
            <a:r>
              <a:rPr lang="en-US" sz="2000" dirty="0" err="1" smtClean="0">
                <a:solidFill>
                  <a:srgbClr val="00B050"/>
                </a:solidFill>
              </a:rPr>
              <a:t>centres</a:t>
            </a:r>
            <a:r>
              <a:rPr lang="en-US" sz="2000" dirty="0" smtClean="0">
                <a:solidFill>
                  <a:srgbClr val="00B050"/>
                </a:solidFill>
              </a:rPr>
              <a:t> of </a:t>
            </a:r>
            <a:r>
              <a:rPr lang="en-US" sz="2000" dirty="0" err="1" smtClean="0">
                <a:solidFill>
                  <a:srgbClr val="00B050"/>
                </a:solidFill>
              </a:rPr>
              <a:t>learnings</a:t>
            </a:r>
            <a:r>
              <a:rPr lang="en-US" sz="2000" dirty="0" smtClean="0">
                <a:solidFill>
                  <a:srgbClr val="00B050"/>
                </a:solidFill>
              </a:rPr>
              <a:t>, such as the </a:t>
            </a:r>
            <a:r>
              <a:rPr lang="en-US" sz="2000" dirty="0" err="1" smtClean="0">
                <a:solidFill>
                  <a:srgbClr val="00B050"/>
                </a:solidFill>
                <a:hlinkClick r:id="rId3" tooltip="Vikramashila"/>
              </a:rPr>
              <a:t>Vikramashila</a:t>
            </a:r>
            <a:r>
              <a:rPr lang="en-US" sz="2000" dirty="0" smtClean="0">
                <a:solidFill>
                  <a:srgbClr val="00B050"/>
                </a:solidFill>
              </a:rPr>
              <a:t> and the </a:t>
            </a:r>
            <a:r>
              <a:rPr lang="en-US" sz="2000" dirty="0" err="1" smtClean="0">
                <a:solidFill>
                  <a:srgbClr val="00B050"/>
                </a:solidFill>
                <a:hlinkClick r:id="rId4" tooltip="Nalanda"/>
              </a:rPr>
              <a:t>Nalanda</a:t>
            </a:r>
            <a:r>
              <a:rPr lang="en-US" sz="2000" dirty="0" smtClean="0">
                <a:solidFill>
                  <a:srgbClr val="00B050"/>
                </a:solidFill>
              </a:rPr>
              <a:t> universities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762000"/>
            <a:ext cx="3293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ruins of </a:t>
            </a:r>
            <a:r>
              <a:rPr lang="en-US" dirty="0" err="1" smtClean="0"/>
              <a:t>Nalanda</a:t>
            </a:r>
            <a:r>
              <a:rPr lang="en-US" dirty="0" smtClean="0"/>
              <a:t> </a:t>
            </a:r>
            <a:r>
              <a:rPr lang="en-US" dirty="0" err="1" smtClean="0"/>
              <a:t>Mahavihara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0px-Atis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228600"/>
            <a:ext cx="2057400" cy="297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Noted Buddhist scholars from the Pala period include </a:t>
            </a:r>
            <a:r>
              <a:rPr lang="en-US" sz="2400" dirty="0" err="1" smtClean="0">
                <a:solidFill>
                  <a:srgbClr val="C00000"/>
                </a:solidFill>
                <a:hlinkClick r:id="rId3" tooltip="Atisha"/>
              </a:rPr>
              <a:t>Atisha</a:t>
            </a:r>
            <a:r>
              <a:rPr lang="en-US" sz="2400" dirty="0" smtClean="0">
                <a:solidFill>
                  <a:srgbClr val="C00000"/>
                </a:solidFill>
              </a:rPr>
              <a:t>, </a:t>
            </a:r>
            <a:r>
              <a:rPr lang="en-US" sz="2400" dirty="0" err="1" smtClean="0">
                <a:solidFill>
                  <a:srgbClr val="C00000"/>
                </a:solidFill>
                <a:hlinkClick r:id="rId4" tooltip="Santaraksita"/>
              </a:rPr>
              <a:t>Santaraksita</a:t>
            </a:r>
            <a:r>
              <a:rPr lang="en-US" sz="2400" dirty="0" smtClean="0">
                <a:solidFill>
                  <a:srgbClr val="C00000"/>
                </a:solidFill>
              </a:rPr>
              <a:t>, </a:t>
            </a:r>
            <a:r>
              <a:rPr lang="en-US" sz="2400" dirty="0" err="1" smtClean="0">
                <a:solidFill>
                  <a:srgbClr val="C00000"/>
                </a:solidFill>
                <a:hlinkClick r:id="rId5" tooltip="Saraha"/>
              </a:rPr>
              <a:t>Saraha</a:t>
            </a:r>
            <a:r>
              <a:rPr lang="en-US" sz="2400" dirty="0" smtClean="0">
                <a:solidFill>
                  <a:srgbClr val="C00000"/>
                </a:solidFill>
              </a:rPr>
              <a:t>, </a:t>
            </a:r>
            <a:r>
              <a:rPr lang="en-US" sz="2400" dirty="0" err="1" smtClean="0">
                <a:solidFill>
                  <a:srgbClr val="C00000"/>
                </a:solidFill>
                <a:hlinkClick r:id="rId6" tooltip="Tilopa"/>
              </a:rPr>
              <a:t>Tilopa</a:t>
            </a:r>
            <a:r>
              <a:rPr lang="en-US" sz="2400" dirty="0" smtClean="0"/>
              <a:t>, </a:t>
            </a:r>
            <a:endParaRPr lang="en-US" sz="2400" dirty="0"/>
          </a:p>
        </p:txBody>
      </p:sp>
      <p:pic>
        <p:nvPicPr>
          <p:cNvPr id="6" name="Picture 5" descr="220px-Shantirakshita_-_Google_Art_Projec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04800"/>
            <a:ext cx="2438400" cy="3048000"/>
          </a:xfrm>
          <a:prstGeom prst="rect">
            <a:avLst/>
          </a:prstGeom>
        </p:spPr>
      </p:pic>
      <p:pic>
        <p:nvPicPr>
          <p:cNvPr id="7" name="Picture 6" descr="200px-Sarah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3733800"/>
            <a:ext cx="2362200" cy="2819400"/>
          </a:xfrm>
          <a:prstGeom prst="rect">
            <a:avLst/>
          </a:prstGeom>
        </p:spPr>
      </p:pic>
      <p:pic>
        <p:nvPicPr>
          <p:cNvPr id="8" name="Picture 7" descr="Tilop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3505200"/>
            <a:ext cx="2438400" cy="287426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116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Pala Empire </vt:lpstr>
      <vt:lpstr>Pala Empire 8th century–12th century </vt:lpstr>
      <vt:lpstr>Origins </vt:lpstr>
      <vt:lpstr>Establishment </vt:lpstr>
      <vt:lpstr>Expansion under Dharmapala and Devapala </vt:lpstr>
      <vt:lpstr>Revival under Mahipala I Second period of decline Revival under Ramapala </vt:lpstr>
      <vt:lpstr>Culture Religion </vt:lpstr>
      <vt:lpstr>Slide 8</vt:lpstr>
      <vt:lpstr>Slide 9</vt:lpstr>
      <vt:lpstr>Literature </vt:lpstr>
      <vt:lpstr>Art and architecture </vt:lpstr>
      <vt:lpstr>Somapura Mahavihara, a World Heritage Site, was built by Dharmapala</vt:lpstr>
      <vt:lpstr>Central shrine decor at Somapura</vt:lpstr>
      <vt:lpstr>Ruins of Vikramashila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43</cp:revision>
  <dcterms:created xsi:type="dcterms:W3CDTF">2018-12-29T06:59:29Z</dcterms:created>
  <dcterms:modified xsi:type="dcterms:W3CDTF">2022-12-19T08:51:39Z</dcterms:modified>
</cp:coreProperties>
</file>